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7" r:id="rId5"/>
    <p:sldId id="289" r:id="rId6"/>
    <p:sldId id="290" r:id="rId7"/>
    <p:sldId id="291" r:id="rId8"/>
    <p:sldId id="299" r:id="rId9"/>
    <p:sldId id="301" r:id="rId10"/>
    <p:sldId id="303" r:id="rId11"/>
    <p:sldId id="304" r:id="rId12"/>
    <p:sldId id="306" r:id="rId13"/>
    <p:sldId id="307" r:id="rId14"/>
    <p:sldId id="308" r:id="rId15"/>
    <p:sldId id="309" r:id="rId16"/>
    <p:sldId id="311" r:id="rId17"/>
    <p:sldId id="313" r:id="rId18"/>
    <p:sldId id="315" r:id="rId19"/>
    <p:sldId id="316" r:id="rId20"/>
    <p:sldId id="31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D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94" autoAdjust="0"/>
  </p:normalViewPr>
  <p:slideViewPr>
    <p:cSldViewPr snapToGrid="0">
      <p:cViewPr varScale="1">
        <p:scale>
          <a:sx n="70" d="100"/>
          <a:sy n="70" d="100"/>
        </p:scale>
        <p:origin x="81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31-Aug-24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916" y="1100137"/>
            <a:ext cx="5965874" cy="1882213"/>
          </a:xfrm>
          <a:noFill/>
        </p:spPr>
        <p:txBody>
          <a:bodyPr anchor="b"/>
          <a:lstStyle/>
          <a:p>
            <a:r>
              <a:rPr lang="en-US" sz="5400">
                <a:latin typeface="Algerian" panose="04020705040A02060702" pitchFamily="82" charset="0"/>
              </a:rPr>
              <a:t>AD_HOC INSIGHTS</a:t>
            </a:r>
            <a:br>
              <a:rPr lang="en-US"/>
            </a:br>
            <a:r>
              <a:rPr lang="en-US"/>
              <a:t> </a:t>
            </a:r>
            <a:br>
              <a:rPr lang="en-US"/>
            </a:br>
            <a:r>
              <a:rPr lang="en-US">
                <a:latin typeface="Algerian" panose="04020705040A02060702" pitchFamily="82" charset="0"/>
              </a:rPr>
              <a:t>CONSUMER GOODS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FC92B-E8AA-B6E0-580C-DA1F39A8CE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3" y="307180"/>
            <a:ext cx="4830935" cy="6336507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425F87B-8BED-3EB0-00E1-A921D8C2CE25}"/>
              </a:ext>
            </a:extLst>
          </p:cNvPr>
          <p:cNvSpPr txBox="1">
            <a:spLocks/>
          </p:cNvSpPr>
          <p:nvPr/>
        </p:nvSpPr>
        <p:spPr>
          <a:xfrm>
            <a:off x="5649278" y="4471659"/>
            <a:ext cx="5965874" cy="1882213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Aptos Narrow" panose="020B0004020202020204" pitchFamily="34" charset="0"/>
              </a:rPr>
              <a:t>CREATED BY CHIRAG KANSAGARA</a:t>
            </a:r>
            <a:endParaRPr lang="en-US" sz="1800" dirty="0">
              <a:latin typeface="Aptos Narrow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39959-1018-7935-2D27-C76B712AD5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637582"/>
              </a:clrFrom>
              <a:clrTo>
                <a:srgbClr val="63758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78" y="3228859"/>
            <a:ext cx="1611331" cy="102924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B8CB61F-AF5A-E7AA-1A63-356E5A82296F}"/>
              </a:ext>
            </a:extLst>
          </p:cNvPr>
          <p:cNvSpPr/>
          <p:nvPr/>
        </p:nvSpPr>
        <p:spPr>
          <a:xfrm>
            <a:off x="7260609" y="3228859"/>
            <a:ext cx="1611331" cy="102924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B2850-82EE-7075-E28F-385B2AFB256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81" y="3228859"/>
            <a:ext cx="1473959" cy="10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26F5B52-D5F2-2341-FCF4-D3997EDF4F7C}"/>
              </a:ext>
            </a:extLst>
          </p:cNvPr>
          <p:cNvSpPr txBox="1"/>
          <p:nvPr/>
        </p:nvSpPr>
        <p:spPr>
          <a:xfrm>
            <a:off x="371333" y="5745707"/>
            <a:ext cx="11449334" cy="156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Insights: Mouse AQ Master wired x1 Ms (Variant:Standard1) has the lowest manufacturing cost.</a:t>
            </a:r>
            <a:r>
              <a:rPr lang="en-US" sz="2000" kern="100"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Personal Desktop AQ Home Allin1 Gen2 (Variant:Plus3) has the highest manufacturing cost.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 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95235F-46EA-9471-886A-BDC5412A6BB5}"/>
              </a:ext>
            </a:extLst>
          </p:cNvPr>
          <p:cNvSpPr txBox="1"/>
          <p:nvPr/>
        </p:nvSpPr>
        <p:spPr>
          <a:xfrm>
            <a:off x="191069" y="40944"/>
            <a:ext cx="38077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Ad_hoc Request 5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3FDD2-70F9-DE1B-70AE-E0CB6EAB356B}"/>
              </a:ext>
            </a:extLst>
          </p:cNvPr>
          <p:cNvSpPr txBox="1"/>
          <p:nvPr/>
        </p:nvSpPr>
        <p:spPr>
          <a:xfrm>
            <a:off x="150125" y="477672"/>
            <a:ext cx="11723427" cy="1862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#5.Get the products that have the highest and lowest manufacturing costs.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The final output should contain these fields, product_code product manufacturing_cost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F806D-C188-21E6-8B00-512B0F3057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333" y="3678575"/>
            <a:ext cx="4379846" cy="1330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836B90-41E4-1A67-DA54-6D1D8C6093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CEF"/>
              </a:clrFrom>
              <a:clrTo>
                <a:srgbClr val="FFFC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0823" y="3429000"/>
            <a:ext cx="3801005" cy="169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8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26F5B52-D5F2-2341-FCF4-D3997EDF4F7C}"/>
              </a:ext>
            </a:extLst>
          </p:cNvPr>
          <p:cNvSpPr txBox="1"/>
          <p:nvPr/>
        </p:nvSpPr>
        <p:spPr>
          <a:xfrm>
            <a:off x="371333" y="5745707"/>
            <a:ext cx="11449334" cy="156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Insights: The largest average pre-invoice discount was given to Flipkart. The least average pre-invoice 	discount was given to Amazon.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 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95235F-46EA-9471-886A-BDC5412A6BB5}"/>
              </a:ext>
            </a:extLst>
          </p:cNvPr>
          <p:cNvSpPr txBox="1"/>
          <p:nvPr/>
        </p:nvSpPr>
        <p:spPr>
          <a:xfrm>
            <a:off x="191069" y="40944"/>
            <a:ext cx="38077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Ad_hoc Request 6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A3E31-1E72-DE5D-26E9-883E9A054221}"/>
              </a:ext>
            </a:extLst>
          </p:cNvPr>
          <p:cNvSpPr txBox="1"/>
          <p:nvPr/>
        </p:nvSpPr>
        <p:spPr>
          <a:xfrm>
            <a:off x="191069" y="423587"/>
            <a:ext cx="11809862" cy="165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#6.Generate a report which contains the top 5 customers who received an average high pre_invoice_discount_pct for the fiscal year 2021 and in the Indian market. The final output contains these fields customer_code ,customer, average_discount_percentage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4CED5-DA47-DBE0-5C3C-76136ABC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0450" y="3193575"/>
            <a:ext cx="3791233" cy="1992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49ABD2-FB3A-9C8E-51CD-3F96AA1737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CEF"/>
              </a:clrFrom>
              <a:clrTo>
                <a:srgbClr val="FFFC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8096" y="2317636"/>
            <a:ext cx="5392571" cy="310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95235F-46EA-9471-886A-BDC5412A6BB5}"/>
              </a:ext>
            </a:extLst>
          </p:cNvPr>
          <p:cNvSpPr txBox="1"/>
          <p:nvPr/>
        </p:nvSpPr>
        <p:spPr>
          <a:xfrm>
            <a:off x="245660" y="85033"/>
            <a:ext cx="38077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Ad_hoc Request 7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A3E31-1E72-DE5D-26E9-883E9A054221}"/>
              </a:ext>
            </a:extLst>
          </p:cNvPr>
          <p:cNvSpPr txBox="1"/>
          <p:nvPr/>
        </p:nvSpPr>
        <p:spPr>
          <a:xfrm>
            <a:off x="245660" y="570845"/>
            <a:ext cx="11809862" cy="285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#7. Get the complete report of the Gross sales amount for the customer “Atliq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Exclusive” for each month. This analysis helps to get an idea of low and high-performing months and take strategic decisions.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The final report contains these columns: Month, Year, Gross sales Amount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1C6A2-5ACB-25B7-7E10-F8DB2045AC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ADE"/>
              </a:clrFrom>
              <a:clrTo>
                <a:srgbClr val="FFFAD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7206" y="2567142"/>
            <a:ext cx="8106769" cy="409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9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26F5B52-D5F2-2341-FCF4-D3997EDF4F7C}"/>
              </a:ext>
            </a:extLst>
          </p:cNvPr>
          <p:cNvSpPr txBox="1"/>
          <p:nvPr/>
        </p:nvSpPr>
        <p:spPr>
          <a:xfrm>
            <a:off x="371333" y="5677468"/>
            <a:ext cx="11449334" cy="156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Insights: The lowest Gross sales total for both fiscal years is in March(2020). The highest Gross sales total 	for both fiscal years is inNovember (2020). 73.8%of the total Gross sales figure is in FY2021.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 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A1D51-D5FC-CE2D-D547-5E1D79F5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4519" y="104063"/>
            <a:ext cx="5418162" cy="270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0DB6A-3603-BE00-148D-0B0B933D413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4519" y="2812719"/>
            <a:ext cx="5295331" cy="26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93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8ED5C-2EA3-1925-034D-F7F13F1B06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8986" y="2347415"/>
            <a:ext cx="2343080" cy="2385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3B8167-B31D-D4F7-52A4-E1F6F55C36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CEF"/>
              </a:clrFrom>
              <a:clrTo>
                <a:srgbClr val="FFFC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4181" y="1957182"/>
            <a:ext cx="6504177" cy="2943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1DF5A-F163-1E16-94C6-2A7FD622FAF6}"/>
              </a:ext>
            </a:extLst>
          </p:cNvPr>
          <p:cNvSpPr txBox="1"/>
          <p:nvPr/>
        </p:nvSpPr>
        <p:spPr>
          <a:xfrm>
            <a:off x="328222" y="5142294"/>
            <a:ext cx="11449334" cy="2096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Insights: Quarter 1 of FY2020 saw the most units sold overall, while Quarter 3 had the fewest. 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	The highest and lowest overall sold quantity is in December and March. 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	Quarter 1 accounts for approximately 34% ofthe total sold quantity for FY2020.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 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47835-6BCC-F2EB-0DE6-339E16A4B349}"/>
              </a:ext>
            </a:extLst>
          </p:cNvPr>
          <p:cNvSpPr txBox="1"/>
          <p:nvPr/>
        </p:nvSpPr>
        <p:spPr>
          <a:xfrm>
            <a:off x="177421" y="0"/>
            <a:ext cx="38077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Ad_hoc Request 8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C8B96-190F-9ADB-1A89-D4AAC655F0D7}"/>
              </a:ext>
            </a:extLst>
          </p:cNvPr>
          <p:cNvSpPr txBox="1"/>
          <p:nvPr/>
        </p:nvSpPr>
        <p:spPr>
          <a:xfrm>
            <a:off x="177421" y="450377"/>
            <a:ext cx="11750937" cy="126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#8. In which quarter of 2020, got the maximum total_sold_quantity? The final</a:t>
            </a:r>
            <a:r>
              <a:rPr lang="en-US" sz="2400" kern="100"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output contains these fields sorted by the total_sold_quantity, Quarter, total_sold_quantity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65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BB7DE-5E60-6C44-3604-08B1D5A8D6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CEF"/>
              </a:clrFrom>
              <a:clrTo>
                <a:srgbClr val="FFFC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1178" y="1636195"/>
            <a:ext cx="5058124" cy="3732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755F95-7E91-A485-5B4C-FEE199DAB2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067" y="3092734"/>
            <a:ext cx="4359252" cy="1806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C1E28-72D5-50D2-EC6C-8720705CB097}"/>
              </a:ext>
            </a:extLst>
          </p:cNvPr>
          <p:cNvSpPr txBox="1"/>
          <p:nvPr/>
        </p:nvSpPr>
        <p:spPr>
          <a:xfrm>
            <a:off x="403817" y="5319291"/>
            <a:ext cx="10732756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Insights: Channel Retailer  helped bring maximum sales to the company with 73.22% as the 	 	contribution  percentage. 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    	Channel Distributor makes the least contribution at a percentage of11.31%.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 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DA6B7-DDF7-D083-CB27-17B8CB4400CF}"/>
              </a:ext>
            </a:extLst>
          </p:cNvPr>
          <p:cNvSpPr txBox="1"/>
          <p:nvPr/>
        </p:nvSpPr>
        <p:spPr>
          <a:xfrm>
            <a:off x="177421" y="145240"/>
            <a:ext cx="38077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Ad_hoc Request 9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890D5-97CD-C833-C930-A544F88EC72D}"/>
              </a:ext>
            </a:extLst>
          </p:cNvPr>
          <p:cNvSpPr txBox="1"/>
          <p:nvPr/>
        </p:nvSpPr>
        <p:spPr>
          <a:xfrm>
            <a:off x="177421" y="569163"/>
            <a:ext cx="11700680" cy="1657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#9. Which channel helped to bring more gross sales in the fiscal year 2021 and the percentage of contribution? The final output contains  these fields, channel, gross_sales_mln, percentage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26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EAB171-1496-ADAD-2F95-A42C3A340339}"/>
              </a:ext>
            </a:extLst>
          </p:cNvPr>
          <p:cNvSpPr txBox="1"/>
          <p:nvPr/>
        </p:nvSpPr>
        <p:spPr>
          <a:xfrm>
            <a:off x="452651" y="600710"/>
            <a:ext cx="11286698" cy="1758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#</a:t>
            </a:r>
            <a:r>
              <a:rPr lang="en-US" sz="2400" kern="100"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10</a:t>
            </a: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. Get the Top 3 products in each division that have a high</a:t>
            </a:r>
            <a:r>
              <a:rPr lang="en-US" sz="2400" kern="100"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total_sold_quantity in the fiscal_year 2021? The final output contains these</a:t>
            </a:r>
            <a:r>
              <a:rPr lang="en-US" sz="2400" kern="100"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fields,</a:t>
            </a:r>
            <a:r>
              <a:rPr lang="en-US" sz="2400" kern="100"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division, product_code, product, total_sold_quantity, rank_order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09EEC9-C801-1F62-5523-F082589E3920}"/>
              </a:ext>
            </a:extLst>
          </p:cNvPr>
          <p:cNvSpPr txBox="1"/>
          <p:nvPr/>
        </p:nvSpPr>
        <p:spPr>
          <a:xfrm>
            <a:off x="204717" y="131592"/>
            <a:ext cx="38077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    Ad_hoc Request 10</a:t>
            </a:r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44B4A4-F69E-19A3-98AF-9602ABBB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4018" y="2083593"/>
            <a:ext cx="7021203" cy="43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04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5A436C5-7970-F97E-BC29-A41B7884202D}"/>
              </a:ext>
            </a:extLst>
          </p:cNvPr>
          <p:cNvSpPr txBox="1"/>
          <p:nvPr/>
        </p:nvSpPr>
        <p:spPr>
          <a:xfrm>
            <a:off x="38225" y="6123440"/>
            <a:ext cx="11815299" cy="146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Insights:</a:t>
            </a:r>
            <a:r>
              <a:rPr lang="en-US" sz="2000" kern="100"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</a:t>
            </a:r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Every division has a product with different variants that appears twice in the top three products 	by division list.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b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</a:b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774D3-DCE2-5CC4-C405-221B256BB0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CEF"/>
              </a:clrFrom>
              <a:clrTo>
                <a:srgbClr val="FFFC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4438" y="0"/>
            <a:ext cx="5222544" cy="2848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A3154-2346-FC4E-52D8-A9D1C9AA1A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CEF"/>
              </a:clrFrom>
              <a:clrTo>
                <a:srgbClr val="FFFC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674" y="2848371"/>
            <a:ext cx="5222544" cy="3088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A578B-0756-1BD4-8C31-532E924ED5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CEF"/>
              </a:clrFrom>
              <a:clrTo>
                <a:srgbClr val="FFFC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4784" y="2932120"/>
            <a:ext cx="5222542" cy="30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0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050" y="0"/>
            <a:ext cx="3349299" cy="777923"/>
          </a:xfrm>
          <a:noFill/>
        </p:spPr>
        <p:txBody>
          <a:bodyPr anchor="b"/>
          <a:lstStyle/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>
                <a:latin typeface="Aptos Narrow" panose="020B0004020202020204" pitchFamily="34" charset="0"/>
              </a:rPr>
              <a:t>OBJECTIVE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70C71-A272-4129-DD4C-C90E4527291E}"/>
              </a:ext>
            </a:extLst>
          </p:cNvPr>
          <p:cNvSpPr txBox="1"/>
          <p:nvPr/>
        </p:nvSpPr>
        <p:spPr>
          <a:xfrm>
            <a:off x="586854" y="1105469"/>
            <a:ext cx="1112292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kern="100">
                <a:effectLst/>
                <a:latin typeface="Aptos Narrow" panose="020B000402020202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Atliq Hardware (fictitious corporation) is one of the major computer hardware manufacturers in India, with a strong presence in other nations.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kern="100">
                <a:effectLst/>
                <a:latin typeface="Aptos Narrow" panose="020B000402020202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 Nevertheless,the management did note that they do not have sufficient insights to make prompt, wise, and data-informed judgments. Plan to expand the data analytics team by adding junior data analysts.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kern="100">
                <a:effectLst/>
                <a:latin typeface="Aptos Narrow" panose="020B000402020202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To assess candidates, Data analytics director, Tony Sharma plans to conduct a SQL challenge to evaluate both tech and soft skills.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kern="100">
                <a:effectLst/>
                <a:latin typeface="Aptos Narrow" panose="020B000402020202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The company seeks insights for 10 ad hoc requests.</a:t>
            </a:r>
          </a:p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177F79-ED36-CA65-42D7-50B2306AE35B}"/>
              </a:ext>
            </a:extLst>
          </p:cNvPr>
          <p:cNvCxnSpPr>
            <a:cxnSpLocks/>
          </p:cNvCxnSpPr>
          <p:nvPr/>
        </p:nvCxnSpPr>
        <p:spPr>
          <a:xfrm>
            <a:off x="4735773" y="723332"/>
            <a:ext cx="196527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5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493" y="122830"/>
            <a:ext cx="4941014" cy="600502"/>
          </a:xfrm>
          <a:noFill/>
        </p:spPr>
        <p:txBody>
          <a:bodyPr anchor="b"/>
          <a:lstStyle/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>
                <a:latin typeface="Aptos Narrow" panose="020B0004020202020204" pitchFamily="34" charset="0"/>
              </a:rPr>
              <a:t>DATABASE INFORMATION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170C71-A272-4129-DD4C-C90E4527291E}"/>
              </a:ext>
            </a:extLst>
          </p:cNvPr>
          <p:cNvSpPr txBox="1"/>
          <p:nvPr/>
        </p:nvSpPr>
        <p:spPr>
          <a:xfrm>
            <a:off x="586854" y="1105469"/>
            <a:ext cx="11122925" cy="5141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latin typeface="Aptos Narrow" panose="020B0004020202020204" pitchFamily="34" charset="0"/>
                <a:cs typeface="Shruti" panose="020B0502040204020203" pitchFamily="34" charset="0"/>
              </a:rPr>
              <a:t>Given SQL file provides a comprehensive overview of the tables found in the 'gdb023' (atliq_hardware_db) database. It includes information for six main tables: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latin typeface="Aptos Narrow" panose="020B0004020202020204" pitchFamily="34" charset="0"/>
                <a:cs typeface="Shruti" panose="020B0502040204020203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latin typeface="Aptos Narrow" panose="020B0004020202020204" pitchFamily="34" charset="0"/>
                <a:cs typeface="Shruti" panose="020B0502040204020203" pitchFamily="34" charset="0"/>
              </a:rPr>
              <a:t>1. dim_customer: contains customer-related data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latin typeface="Aptos Narrow" panose="020B0004020202020204" pitchFamily="34" charset="0"/>
                <a:cs typeface="Shruti" panose="020B0502040204020203" pitchFamily="34" charset="0"/>
              </a:rPr>
              <a:t>2. dim_product: contains product-related data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latin typeface="Aptos Narrow" panose="020B0004020202020204" pitchFamily="34" charset="0"/>
                <a:cs typeface="Shruti" panose="020B0502040204020203" pitchFamily="34" charset="0"/>
              </a:rPr>
              <a:t>3. fact_gross_price: contains gross price information for each product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latin typeface="Aptos Narrow" panose="020B0004020202020204" pitchFamily="34" charset="0"/>
                <a:cs typeface="Shruti" panose="020B0502040204020203" pitchFamily="34" charset="0"/>
              </a:rPr>
              <a:t>4. fact_manufacturing_cost: contains the cost incurred in the production of each product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latin typeface="Aptos Narrow" panose="020B0004020202020204" pitchFamily="34" charset="0"/>
                <a:cs typeface="Shruti" panose="020B0502040204020203" pitchFamily="34" charset="0"/>
              </a:rPr>
              <a:t>5. fact_pre_invoice_deductions: contains pre-invoice deductions information for each product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kern="100">
                <a:latin typeface="Aptos Narrow" panose="020B0004020202020204" pitchFamily="34" charset="0"/>
                <a:cs typeface="Shruti" panose="020B0502040204020203" pitchFamily="34" charset="0"/>
              </a:rPr>
              <a:t>6. fact_sales_monthly: contains monthly sales data for each product.</a:t>
            </a:r>
          </a:p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31E22B-51A2-A6A1-ECC5-A19E1959ECBD}"/>
              </a:ext>
            </a:extLst>
          </p:cNvPr>
          <p:cNvCxnSpPr>
            <a:cxnSpLocks/>
          </p:cNvCxnSpPr>
          <p:nvPr/>
        </p:nvCxnSpPr>
        <p:spPr>
          <a:xfrm>
            <a:off x="3725839" y="723332"/>
            <a:ext cx="461294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61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D8A349-8E19-4993-507C-D9690ECC98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1DFDD"/>
              </a:clrFrom>
              <a:clrTo>
                <a:srgbClr val="E1DF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614" y="682388"/>
            <a:ext cx="10167583" cy="5727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A57655-73CF-5E19-4171-A6A1CB53F3ED}"/>
              </a:ext>
            </a:extLst>
          </p:cNvPr>
          <p:cNvSpPr txBox="1"/>
          <p:nvPr/>
        </p:nvSpPr>
        <p:spPr>
          <a:xfrm>
            <a:off x="2961564" y="36057"/>
            <a:ext cx="666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Aptos Narrow" panose="020B0004020202020204" pitchFamily="34" charset="0"/>
                <a:cs typeface="Calibri" panose="020F0502020204030204" pitchFamily="34" charset="0"/>
              </a:rPr>
              <a:t>DATA MODELING IN POWER BI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7F90C8-248A-597C-D282-77F533B84DFB}"/>
              </a:ext>
            </a:extLst>
          </p:cNvPr>
          <p:cNvCxnSpPr/>
          <p:nvPr/>
        </p:nvCxnSpPr>
        <p:spPr>
          <a:xfrm>
            <a:off x="3070746" y="586854"/>
            <a:ext cx="552734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4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FC925-112D-CFAC-F730-CE3C88A94A4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5"/>
              </a:clrFrom>
              <a:clrTo>
                <a:srgbClr val="FFFD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2223" y="398986"/>
            <a:ext cx="6190081" cy="6291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E1A7A0-94EF-A191-B263-2CB17309AEF7}"/>
              </a:ext>
            </a:extLst>
          </p:cNvPr>
          <p:cNvSpPr txBox="1"/>
          <p:nvPr/>
        </p:nvSpPr>
        <p:spPr>
          <a:xfrm>
            <a:off x="5431809" y="697884"/>
            <a:ext cx="141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 divisions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72E28608-6207-6F93-3453-347C02A8B5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5862" y="950791"/>
            <a:ext cx="1778763" cy="1642280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D09727-EEA3-43CB-14E5-11A37F4D7A2C}"/>
              </a:ext>
            </a:extLst>
          </p:cNvPr>
          <p:cNvSpPr txBox="1"/>
          <p:nvPr/>
        </p:nvSpPr>
        <p:spPr>
          <a:xfrm>
            <a:off x="10297237" y="538665"/>
            <a:ext cx="16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 segments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0F2F225-EE0E-1F02-1D5C-C8F13A298610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8222777" y="723329"/>
            <a:ext cx="2074460" cy="1221055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8A8394-BCF9-7735-3E88-2E3A182B3A64}"/>
              </a:ext>
            </a:extLst>
          </p:cNvPr>
          <p:cNvSpPr txBox="1"/>
          <p:nvPr/>
        </p:nvSpPr>
        <p:spPr>
          <a:xfrm>
            <a:off x="10333631" y="6182015"/>
            <a:ext cx="167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 segments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2DF4094-A36E-1B0F-5C79-0A98A27C19DF}"/>
              </a:ext>
            </a:extLst>
          </p:cNvPr>
          <p:cNvCxnSpPr>
            <a:cxnSpLocks/>
          </p:cNvCxnSpPr>
          <p:nvPr/>
        </p:nvCxnSpPr>
        <p:spPr>
          <a:xfrm rot="10800000">
            <a:off x="8789159" y="5752996"/>
            <a:ext cx="1544473" cy="613687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1623384-04E4-5F75-170C-EE9E18F67D8A}"/>
              </a:ext>
            </a:extLst>
          </p:cNvPr>
          <p:cNvSpPr txBox="1"/>
          <p:nvPr/>
        </p:nvSpPr>
        <p:spPr>
          <a:xfrm>
            <a:off x="4558352" y="0"/>
            <a:ext cx="518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ptos Narrow" panose="020B0004020202020204" pitchFamily="34" charset="0"/>
              </a:rPr>
              <a:t>COMPANY DETAILS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561E33-3176-3138-A821-F5EADBB62061}"/>
              </a:ext>
            </a:extLst>
          </p:cNvPr>
          <p:cNvCxnSpPr>
            <a:cxnSpLocks/>
          </p:cNvCxnSpPr>
          <p:nvPr/>
        </p:nvCxnSpPr>
        <p:spPr>
          <a:xfrm>
            <a:off x="4660712" y="538665"/>
            <a:ext cx="243612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0187C9-306F-8314-1CE0-5CE786DC161A}"/>
              </a:ext>
            </a:extLst>
          </p:cNvPr>
          <p:cNvGrpSpPr/>
          <p:nvPr/>
        </p:nvGrpSpPr>
        <p:grpSpPr>
          <a:xfrm>
            <a:off x="4035278" y="5048330"/>
            <a:ext cx="2412380" cy="1133685"/>
            <a:chOff x="3055641" y="1752681"/>
            <a:chExt cx="2412380" cy="113368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F12210-AF4B-DFD8-24F8-B8795C1949D5}"/>
                </a:ext>
              </a:extLst>
            </p:cNvPr>
            <p:cNvSpPr/>
            <p:nvPr/>
          </p:nvSpPr>
          <p:spPr>
            <a:xfrm>
              <a:off x="3055641" y="1752681"/>
              <a:ext cx="2412380" cy="1133685"/>
            </a:xfrm>
            <a:custGeom>
              <a:avLst/>
              <a:gdLst>
                <a:gd name="connsiteX0" fmla="*/ 915858 w 2412380"/>
                <a:gd name="connsiteY0" fmla="*/ 48823 h 1133685"/>
                <a:gd name="connsiteX1" fmla="*/ 165231 w 2412380"/>
                <a:gd name="connsiteY1" fmla="*/ 130710 h 1133685"/>
                <a:gd name="connsiteX2" fmla="*/ 206174 w 2412380"/>
                <a:gd name="connsiteY2" fmla="*/ 1072406 h 1133685"/>
                <a:gd name="connsiteX3" fmla="*/ 2348872 w 2412380"/>
                <a:gd name="connsiteY3" fmla="*/ 935928 h 1133685"/>
                <a:gd name="connsiteX4" fmla="*/ 1762019 w 2412380"/>
                <a:gd name="connsiteY4" fmla="*/ 76119 h 1133685"/>
                <a:gd name="connsiteX5" fmla="*/ 915858 w 2412380"/>
                <a:gd name="connsiteY5" fmla="*/ 48823 h 113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380" h="1133685">
                  <a:moveTo>
                    <a:pt x="915858" y="48823"/>
                  </a:moveTo>
                  <a:cubicBezTo>
                    <a:pt x="649727" y="57921"/>
                    <a:pt x="283512" y="-39887"/>
                    <a:pt x="165231" y="130710"/>
                  </a:cubicBezTo>
                  <a:cubicBezTo>
                    <a:pt x="46950" y="301307"/>
                    <a:pt x="-157766" y="938203"/>
                    <a:pt x="206174" y="1072406"/>
                  </a:cubicBezTo>
                  <a:cubicBezTo>
                    <a:pt x="570114" y="1206609"/>
                    <a:pt x="2089564" y="1101976"/>
                    <a:pt x="2348872" y="935928"/>
                  </a:cubicBezTo>
                  <a:cubicBezTo>
                    <a:pt x="2608180" y="769880"/>
                    <a:pt x="2005404" y="223970"/>
                    <a:pt x="1762019" y="76119"/>
                  </a:cubicBezTo>
                  <a:cubicBezTo>
                    <a:pt x="1518634" y="-71732"/>
                    <a:pt x="1181989" y="39725"/>
                    <a:pt x="915858" y="48823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8CFFA3-1D4C-161A-593F-6D53DC2A2920}"/>
                </a:ext>
              </a:extLst>
            </p:cNvPr>
            <p:cNvSpPr txBox="1"/>
            <p:nvPr/>
          </p:nvSpPr>
          <p:spPr>
            <a:xfrm>
              <a:off x="3119242" y="2014982"/>
              <a:ext cx="2224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FISCAL YEAR 2021</a:t>
              </a:r>
            </a:p>
            <a:p>
              <a:r>
                <a:rPr lang="en-US"/>
                <a:t>Sep 2020- Oct 2021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E51E14-77B6-208D-B63A-9F97EA0922EB}"/>
              </a:ext>
            </a:extLst>
          </p:cNvPr>
          <p:cNvGrpSpPr/>
          <p:nvPr/>
        </p:nvGrpSpPr>
        <p:grpSpPr>
          <a:xfrm>
            <a:off x="3742535" y="1885379"/>
            <a:ext cx="2412380" cy="1133685"/>
            <a:chOff x="3062236" y="1752491"/>
            <a:chExt cx="2412380" cy="113368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695CFB7-7BE9-4DCC-73D7-52BBCAB9C944}"/>
                </a:ext>
              </a:extLst>
            </p:cNvPr>
            <p:cNvSpPr/>
            <p:nvPr/>
          </p:nvSpPr>
          <p:spPr>
            <a:xfrm>
              <a:off x="3062236" y="1752491"/>
              <a:ext cx="2412380" cy="1133685"/>
            </a:xfrm>
            <a:custGeom>
              <a:avLst/>
              <a:gdLst>
                <a:gd name="connsiteX0" fmla="*/ 915858 w 2412380"/>
                <a:gd name="connsiteY0" fmla="*/ 48823 h 1133685"/>
                <a:gd name="connsiteX1" fmla="*/ 165231 w 2412380"/>
                <a:gd name="connsiteY1" fmla="*/ 130710 h 1133685"/>
                <a:gd name="connsiteX2" fmla="*/ 206174 w 2412380"/>
                <a:gd name="connsiteY2" fmla="*/ 1072406 h 1133685"/>
                <a:gd name="connsiteX3" fmla="*/ 2348872 w 2412380"/>
                <a:gd name="connsiteY3" fmla="*/ 935928 h 1133685"/>
                <a:gd name="connsiteX4" fmla="*/ 1762019 w 2412380"/>
                <a:gd name="connsiteY4" fmla="*/ 76119 h 1133685"/>
                <a:gd name="connsiteX5" fmla="*/ 915858 w 2412380"/>
                <a:gd name="connsiteY5" fmla="*/ 48823 h 113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380" h="1133685">
                  <a:moveTo>
                    <a:pt x="915858" y="48823"/>
                  </a:moveTo>
                  <a:cubicBezTo>
                    <a:pt x="649727" y="57921"/>
                    <a:pt x="283512" y="-39887"/>
                    <a:pt x="165231" y="130710"/>
                  </a:cubicBezTo>
                  <a:cubicBezTo>
                    <a:pt x="46950" y="301307"/>
                    <a:pt x="-157766" y="938203"/>
                    <a:pt x="206174" y="1072406"/>
                  </a:cubicBezTo>
                  <a:cubicBezTo>
                    <a:pt x="570114" y="1206609"/>
                    <a:pt x="2089564" y="1101976"/>
                    <a:pt x="2348872" y="935928"/>
                  </a:cubicBezTo>
                  <a:cubicBezTo>
                    <a:pt x="2608180" y="769880"/>
                    <a:pt x="2005404" y="223970"/>
                    <a:pt x="1762019" y="76119"/>
                  </a:cubicBezTo>
                  <a:cubicBezTo>
                    <a:pt x="1518634" y="-71732"/>
                    <a:pt x="1181989" y="39725"/>
                    <a:pt x="915858" y="48823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0ED8B0-9167-780D-F23E-E71B31F2EDAF}"/>
                </a:ext>
              </a:extLst>
            </p:cNvPr>
            <p:cNvSpPr txBox="1"/>
            <p:nvPr/>
          </p:nvSpPr>
          <p:spPr>
            <a:xfrm>
              <a:off x="3119242" y="2014982"/>
              <a:ext cx="2224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FISCAL YEAR 2020</a:t>
              </a:r>
            </a:p>
            <a:p>
              <a:r>
                <a:rPr lang="en-US"/>
                <a:t>Sep 2019- Oct 2021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D7B6D44-BF29-5677-45B3-2D00CCA163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E0D7"/>
              </a:clrFrom>
              <a:clrTo>
                <a:srgbClr val="F9E0D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596" y="0"/>
            <a:ext cx="3299150" cy="673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1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A57655-73CF-5E19-4171-A6A1CB53F3ED}"/>
              </a:ext>
            </a:extLst>
          </p:cNvPr>
          <p:cNvSpPr txBox="1"/>
          <p:nvPr/>
        </p:nvSpPr>
        <p:spPr>
          <a:xfrm>
            <a:off x="177421" y="99275"/>
            <a:ext cx="3971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Ad_hoc Request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CD153D-888A-A528-53DD-BDA8F143B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92" y="580637"/>
            <a:ext cx="1161424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#1. provide the list of markets in which customer "Atliq Exclusive" operates its business in the APAC region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E187A0A-E707-7E4A-FE5E-75D76A141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" y="2647666"/>
            <a:ext cx="1965278" cy="391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F8BE2-F5E3-6FD1-3120-7A4678EB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907" y="1649871"/>
            <a:ext cx="7895230" cy="491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7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E6880E-4D1F-79E2-33A7-53C14F0CFD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066" y="3625496"/>
            <a:ext cx="3562208" cy="869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2E5004-C7BD-F200-9409-64239D8FDC55}"/>
              </a:ext>
            </a:extLst>
          </p:cNvPr>
          <p:cNvSpPr txBox="1"/>
          <p:nvPr/>
        </p:nvSpPr>
        <p:spPr>
          <a:xfrm>
            <a:off x="695893" y="5880704"/>
            <a:ext cx="749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Insights: demand and production both increased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2613C-888D-3242-60DF-724AAAF3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CEF"/>
              </a:clrFrom>
              <a:clrTo>
                <a:srgbClr val="FFFC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1827" y="1733266"/>
            <a:ext cx="5400107" cy="3596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CDF8CE-F24F-4F18-262D-B20C30794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877" y="726630"/>
            <a:ext cx="1161424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#2. What is the percentage of unique product increase in 2021 vs. 2020? 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The final output contains these fields unique_products_2020 ,unique_products_2021, percentage_chg</a:t>
            </a:r>
          </a:p>
          <a:p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F8247-1EB4-6602-1AEF-AD38F3EBC243}"/>
              </a:ext>
            </a:extLst>
          </p:cNvPr>
          <p:cNvSpPr txBox="1"/>
          <p:nvPr/>
        </p:nvSpPr>
        <p:spPr>
          <a:xfrm>
            <a:off x="288877" y="207854"/>
            <a:ext cx="3971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Ad_hoc Request 2</a:t>
            </a:r>
          </a:p>
        </p:txBody>
      </p:sp>
    </p:spTree>
    <p:extLst>
      <p:ext uri="{BB962C8B-B14F-4D97-AF65-F5344CB8AC3E}">
        <p14:creationId xmlns:p14="http://schemas.microsoft.com/office/powerpoint/2010/main" val="215299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7BA5C5F-F27E-9D88-6E19-56B089E459B5}"/>
              </a:ext>
            </a:extLst>
          </p:cNvPr>
          <p:cNvGrpSpPr/>
          <p:nvPr/>
        </p:nvGrpSpPr>
        <p:grpSpPr>
          <a:xfrm>
            <a:off x="177422" y="40944"/>
            <a:ext cx="11837156" cy="6987540"/>
            <a:chOff x="177422" y="40944"/>
            <a:chExt cx="11837156" cy="69875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46ADC0-C937-6AC5-FE43-4B82C17C3449}"/>
                </a:ext>
              </a:extLst>
            </p:cNvPr>
            <p:cNvSpPr txBox="1"/>
            <p:nvPr/>
          </p:nvSpPr>
          <p:spPr>
            <a:xfrm>
              <a:off x="191069" y="564445"/>
              <a:ext cx="11809862" cy="1760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rPr>
                <a:t>#3. Provide a report with all the unique product counts for each segment and sort them in </a:t>
              </a:r>
              <a:r>
                <a:rPr lang="en-US" sz="2400" kern="100"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rPr>
                <a:t>    </a:t>
              </a:r>
              <a:r>
                <a:rPr lang="en-US" sz="24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rPr>
                <a:t>descending order of product counts.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rPr>
                <a:t> The final output contains 2 fields,segment ,product_count</a:t>
              </a:r>
            </a:p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6EDE27-C7A9-1FBF-C5C7-2A5CBD7C456B}"/>
                </a:ext>
              </a:extLst>
            </p:cNvPr>
            <p:cNvSpPr txBox="1"/>
            <p:nvPr/>
          </p:nvSpPr>
          <p:spPr>
            <a:xfrm>
              <a:off x="191069" y="40944"/>
              <a:ext cx="294791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Calibri" panose="020F0502020204030204" pitchFamily="34" charset="0"/>
                  <a:cs typeface="Calibri" panose="020F0502020204030204" pitchFamily="34" charset="0"/>
                </a:rPr>
                <a:t>Ad_hoc Request 3</a:t>
              </a:r>
            </a:p>
            <a:p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0403E4-DA48-F8DE-5DC3-39334DB64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DF3FD"/>
                </a:clrFrom>
                <a:clrTo>
                  <a:srgbClr val="EDF3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6813" y="2544787"/>
              <a:ext cx="2262047" cy="272324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65E173-2802-7D44-F204-7D1C92F73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CEF"/>
                </a:clrFrom>
                <a:clrTo>
                  <a:srgbClr val="FFFCE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54091" y="2145454"/>
              <a:ext cx="5360487" cy="343648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10DD14-DB1F-AAE1-CD63-46CED2A91691}"/>
                </a:ext>
              </a:extLst>
            </p:cNvPr>
            <p:cNvSpPr txBox="1"/>
            <p:nvPr/>
          </p:nvSpPr>
          <p:spPr>
            <a:xfrm>
              <a:off x="177422" y="5581934"/>
              <a:ext cx="1160514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rPr>
                <a:t>Insights: notebooks, accessories, and peripherals are showing significant manufacturing growth as compared to desktops, storage, and networking. Notebooks, accessories, and peripherals constitute 83% of  the total manufactured product</a:t>
              </a:r>
              <a:r>
                <a:rPr lang="en-US" sz="20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rPr>
                <a:t>.</a:t>
              </a:r>
            </a:p>
            <a:p>
              <a:endParaRPr lang="en-US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251279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98A8CC-FA18-18F5-E8F2-8A5678A645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448" y="2674961"/>
            <a:ext cx="4079543" cy="2320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F5B52-D5F2-2341-FCF4-D3997EDF4F7C}"/>
              </a:ext>
            </a:extLst>
          </p:cNvPr>
          <p:cNvSpPr txBox="1"/>
          <p:nvPr/>
        </p:nvSpPr>
        <p:spPr>
          <a:xfrm>
            <a:off x="246797" y="5636525"/>
            <a:ext cx="114493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Shruti" panose="020B0502040204020203" pitchFamily="34" charset="0"/>
              </a:rPr>
              <a:t>Insights:  Accessories had the largest increase in production. Storage and networking are experiencing slower production growth than other segments.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19E09-A7CE-283E-D52B-067D2029D4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CEF"/>
              </a:clrFrom>
              <a:clrTo>
                <a:srgbClr val="FFFC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5930" y="2313507"/>
            <a:ext cx="5724667" cy="28453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9B53B9-FA6B-9A82-1E69-C01B0C9256E2}"/>
              </a:ext>
            </a:extLst>
          </p:cNvPr>
          <p:cNvGrpSpPr/>
          <p:nvPr/>
        </p:nvGrpSpPr>
        <p:grpSpPr>
          <a:xfrm>
            <a:off x="191069" y="236590"/>
            <a:ext cx="11546006" cy="1933383"/>
            <a:chOff x="191069" y="0"/>
            <a:chExt cx="11546006" cy="21699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AF0F88-38B2-5A13-5272-6FCB2333EACD}"/>
                </a:ext>
              </a:extLst>
            </p:cNvPr>
            <p:cNvSpPr txBox="1"/>
            <p:nvPr/>
          </p:nvSpPr>
          <p:spPr>
            <a:xfrm>
              <a:off x="232013" y="0"/>
              <a:ext cx="294791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Calibri" panose="020F0502020204030204" pitchFamily="34" charset="0"/>
                  <a:cs typeface="Calibri" panose="020F0502020204030204" pitchFamily="34" charset="0"/>
                </a:rPr>
                <a:t>Ad_hoc Request 4</a:t>
              </a:r>
            </a:p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A6F389-3DE2-3347-E839-92CDAA21BC71}"/>
                </a:ext>
              </a:extLst>
            </p:cNvPr>
            <p:cNvSpPr txBox="1"/>
            <p:nvPr/>
          </p:nvSpPr>
          <p:spPr>
            <a:xfrm>
              <a:off x="191069" y="409939"/>
              <a:ext cx="11546006" cy="1760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rPr>
                <a:t>#4. Which segment had the most increase in unique products in 2021 vs 2020? </a:t>
              </a: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4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Shruti" panose="020B0502040204020203" pitchFamily="34" charset="0"/>
                </a:rPr>
                <a:t>The final output contains these fields Segment, product_count_2020, product_count_2021, difference</a:t>
              </a:r>
            </a:p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2658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373</TotalTime>
  <Words>1001</Words>
  <Application>Microsoft Office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Algerian</vt:lpstr>
      <vt:lpstr>Aptos</vt:lpstr>
      <vt:lpstr>Aptos Narrow</vt:lpstr>
      <vt:lpstr>Arial</vt:lpstr>
      <vt:lpstr>Calibri</vt:lpstr>
      <vt:lpstr>Quire Sans Pro Light</vt:lpstr>
      <vt:lpstr>Tisa Offc Serif Pro</vt:lpstr>
      <vt:lpstr>Wingdings</vt:lpstr>
      <vt:lpstr>Custom</vt:lpstr>
      <vt:lpstr>AD_HOC INSIGHTS   CONSUMER GOODS</vt:lpstr>
      <vt:lpstr>   OBJECTIVE</vt:lpstr>
      <vt:lpstr>   DATABASE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CHIRAGKUMAR KANSAGARA (EC2231201010010)</dc:creator>
  <cp:lastModifiedBy>CHIRAGKUMAR KANSAGARA (EC2231201010010)</cp:lastModifiedBy>
  <cp:revision>11</cp:revision>
  <dcterms:created xsi:type="dcterms:W3CDTF">2024-08-30T11:40:13Z</dcterms:created>
  <dcterms:modified xsi:type="dcterms:W3CDTF">2024-08-31T12:44:38Z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